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4"/>
  </p:sldMasterIdLst>
  <p:notesMasterIdLst>
    <p:notesMasterId r:id="rId10"/>
  </p:notesMasterIdLst>
  <p:sldIdLst>
    <p:sldId id="377" r:id="rId5"/>
    <p:sldId id="380" r:id="rId6"/>
    <p:sldId id="376" r:id="rId7"/>
    <p:sldId id="378" r:id="rId8"/>
    <p:sldId id="379" r:id="rId9"/>
  </p:sldIdLst>
  <p:sldSz cx="9144000" cy="5143500" type="screen16x9"/>
  <p:notesSz cx="6858000" cy="9144000"/>
  <p:embeddedFontLst>
    <p:embeddedFont>
      <p:font typeface="Oswald" panose="020B0604020202020204" charset="0"/>
      <p:regular r:id="rId11"/>
      <p:bold r:id="rId12"/>
    </p:embeddedFont>
    <p:embeddedFont>
      <p:font typeface="Source Sans Pro" panose="020B0503030403020204" pitchFamily="34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D8F"/>
    <a:srgbClr val="542478"/>
    <a:srgbClr val="548335"/>
    <a:srgbClr val="245C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91A1956-3D7E-41C0-9DF7-105A978C6925}">
  <a:tblStyle styleId="{891A1956-3D7E-41C0-9DF7-105A978C692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82E05BE-877C-40BA-BEE6-E4ECDAF45F9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099" autoAdjust="0"/>
  </p:normalViewPr>
  <p:slideViewPr>
    <p:cSldViewPr snapToGrid="0">
      <p:cViewPr varScale="1">
        <p:scale>
          <a:sx n="90" d="100"/>
          <a:sy n="90" d="100"/>
        </p:scale>
        <p:origin x="1162" y="-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1.fntdata"/><Relationship Id="rId5" Type="http://schemas.openxmlformats.org/officeDocument/2006/relationships/slide" Target="slides/slide1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dger, Kelsey" userId="S::badger.60@osu.edu::dc8e4f3e-1dcb-462d-9da1-41d15c7b995e" providerId="AD" clId="Web-{2133101A-F013-39F0-C54A-2252118F00B6}"/>
  </pc:docChgLst>
  <pc:docChgLst>
    <pc:chgData name="Kelsey Badger" userId="dc8e4f3e-1dcb-462d-9da1-41d15c7b995e" providerId="ADAL" clId="{E99C603E-4CA6-4AC8-BE8D-094351F31021}"/>
  </pc:docChgLst>
  <pc:docChgLst>
    <pc:chgData name="Kelsey Badger" userId="dc8e4f3e-1dcb-462d-9da1-41d15c7b995e" providerId="ADAL" clId="{1F44FE69-83E8-4724-B33E-79528E49C615}"/>
    <pc:docChg chg="modSld">
      <pc:chgData name="Kelsey Badger" userId="dc8e4f3e-1dcb-462d-9da1-41d15c7b995e" providerId="ADAL" clId="{1F44FE69-83E8-4724-B33E-79528E49C615}" dt="2025-03-17T16:19:06.620" v="3" actId="20577"/>
      <pc:docMkLst>
        <pc:docMk/>
      </pc:docMkLst>
      <pc:sldChg chg="addSp modSp">
        <pc:chgData name="Kelsey Badger" userId="dc8e4f3e-1dcb-462d-9da1-41d15c7b995e" providerId="ADAL" clId="{1F44FE69-83E8-4724-B33E-79528E49C615}" dt="2025-03-17T16:19:06.620" v="3" actId="20577"/>
        <pc:sldMkLst>
          <pc:docMk/>
          <pc:sldMk cId="710977367" sldId="377"/>
        </pc:sldMkLst>
        <pc:spChg chg="mod">
          <ac:chgData name="Kelsey Badger" userId="dc8e4f3e-1dcb-462d-9da1-41d15c7b995e" providerId="ADAL" clId="{1F44FE69-83E8-4724-B33E-79528E49C615}" dt="2025-03-17T16:19:06.620" v="3" actId="20577"/>
          <ac:spMkLst>
            <pc:docMk/>
            <pc:sldMk cId="710977367" sldId="377"/>
            <ac:spMk id="4" creationId="{6B29F5BF-280D-422D-8792-CCD786358131}"/>
          </ac:spMkLst>
        </pc:spChg>
        <pc:spChg chg="mod">
          <ac:chgData name="Kelsey Badger" userId="dc8e4f3e-1dcb-462d-9da1-41d15c7b995e" providerId="ADAL" clId="{1F44FE69-83E8-4724-B33E-79528E49C615}" dt="2025-03-17T16:19:02.413" v="0" actId="14100"/>
          <ac:spMkLst>
            <pc:docMk/>
            <pc:sldMk cId="710977367" sldId="377"/>
            <ac:spMk id="464" creationId="{00000000-0000-0000-0000-000000000000}"/>
          </ac:spMkLst>
        </pc:spChg>
        <pc:grpChg chg="add">
          <ac:chgData name="Kelsey Badger" userId="dc8e4f3e-1dcb-462d-9da1-41d15c7b995e" providerId="ADAL" clId="{1F44FE69-83E8-4724-B33E-79528E49C615}" dt="2025-03-17T16:19:03.846" v="1"/>
          <ac:grpSpMkLst>
            <pc:docMk/>
            <pc:sldMk cId="710977367" sldId="377"/>
            <ac:grpSpMk id="3" creationId="{5BF7CE9F-DA47-4A5D-88C1-B819B54608EB}"/>
          </ac:grpSpMkLst>
        </pc:grpChg>
      </pc:sldChg>
    </pc:docChg>
  </pc:docChgLst>
  <pc:docChgLst>
    <pc:chgData name="Badger, Kelsey" userId="S::badger.60@osu.edu::dc8e4f3e-1dcb-462d-9da1-41d15c7b995e" providerId="AD" clId="Web-{DA6071F7-78AF-2638-EA8D-382AD216A538}"/>
  </pc:docChgLst>
  <pc:docChgLst>
    <pc:chgData name="Badger, Kelsey" userId="S::badger.60@osu.edu::dc8e4f3e-1dcb-462d-9da1-41d15c7b995e" providerId="AD" clId="Web-{688479F4-E4F4-D1E1-A565-6C3A9589E2D3}"/>
  </pc:docChgLst>
  <pc:docChgLst>
    <pc:chgData name="Badger, Kelsey" userId="S::badger.60@osu.edu::dc8e4f3e-1dcb-462d-9da1-41d15c7b995e" providerId="AD" clId="Web-{3BECFDD2-E190-0D7E-4633-604670AB9933}"/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"/>
          <p:cNvSpPr/>
          <p:nvPr/>
        </p:nvSpPr>
        <p:spPr>
          <a:xfrm>
            <a:off x="-26775" y="2008375"/>
            <a:ext cx="9210650" cy="3172625"/>
          </a:xfrm>
          <a:custGeom>
            <a:avLst/>
            <a:gdLst/>
            <a:ahLst/>
            <a:cxnLst/>
            <a:rect l="l" t="t" r="r" b="b"/>
            <a:pathLst>
              <a:path w="368426" h="126905" extrusionOk="0">
                <a:moveTo>
                  <a:pt x="309" y="263"/>
                </a:moveTo>
                <a:lnTo>
                  <a:pt x="16502" y="11294"/>
                </a:lnTo>
                <a:lnTo>
                  <a:pt x="31551" y="5122"/>
                </a:lnTo>
                <a:lnTo>
                  <a:pt x="62412" y="4991"/>
                </a:lnTo>
                <a:lnTo>
                  <a:pt x="77652" y="0"/>
                </a:lnTo>
                <a:lnTo>
                  <a:pt x="92892" y="13527"/>
                </a:lnTo>
                <a:lnTo>
                  <a:pt x="107942" y="21276"/>
                </a:lnTo>
                <a:lnTo>
                  <a:pt x="122991" y="21145"/>
                </a:lnTo>
                <a:lnTo>
                  <a:pt x="138993" y="10375"/>
                </a:lnTo>
                <a:lnTo>
                  <a:pt x="154043" y="7880"/>
                </a:lnTo>
                <a:lnTo>
                  <a:pt x="168711" y="2349"/>
                </a:lnTo>
                <a:lnTo>
                  <a:pt x="184332" y="14841"/>
                </a:lnTo>
                <a:lnTo>
                  <a:pt x="199572" y="15274"/>
                </a:lnTo>
                <a:lnTo>
                  <a:pt x="214622" y="25085"/>
                </a:lnTo>
                <a:lnTo>
                  <a:pt x="230052" y="25085"/>
                </a:lnTo>
                <a:lnTo>
                  <a:pt x="246054" y="20094"/>
                </a:lnTo>
                <a:lnTo>
                  <a:pt x="261104" y="20094"/>
                </a:lnTo>
                <a:lnTo>
                  <a:pt x="275391" y="11426"/>
                </a:lnTo>
                <a:lnTo>
                  <a:pt x="291584" y="16810"/>
                </a:lnTo>
                <a:lnTo>
                  <a:pt x="305871" y="8143"/>
                </a:lnTo>
                <a:lnTo>
                  <a:pt x="336732" y="8012"/>
                </a:lnTo>
                <a:lnTo>
                  <a:pt x="351782" y="11294"/>
                </a:lnTo>
                <a:lnTo>
                  <a:pt x="367593" y="2758"/>
                </a:lnTo>
                <a:lnTo>
                  <a:pt x="368426" y="126905"/>
                </a:lnTo>
                <a:lnTo>
                  <a:pt x="0" y="1263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35" name="Google Shape;35;p2"/>
          <p:cNvSpPr/>
          <p:nvPr/>
        </p:nvSpPr>
        <p:spPr>
          <a:xfrm>
            <a:off x="-26775" y="2139700"/>
            <a:ext cx="9210650" cy="3041300"/>
          </a:xfrm>
          <a:custGeom>
            <a:avLst/>
            <a:gdLst/>
            <a:ahLst/>
            <a:cxnLst/>
            <a:rect l="l" t="t" r="r" b="b"/>
            <a:pathLst>
              <a:path w="368426" h="121652" extrusionOk="0">
                <a:moveTo>
                  <a:pt x="309" y="5516"/>
                </a:moveTo>
                <a:lnTo>
                  <a:pt x="16692" y="11214"/>
                </a:lnTo>
                <a:lnTo>
                  <a:pt x="47172" y="11214"/>
                </a:lnTo>
                <a:lnTo>
                  <a:pt x="62412" y="6843"/>
                </a:lnTo>
                <a:lnTo>
                  <a:pt x="77652" y="16156"/>
                </a:lnTo>
                <a:lnTo>
                  <a:pt x="92892" y="16156"/>
                </a:lnTo>
                <a:lnTo>
                  <a:pt x="107370" y="11214"/>
                </a:lnTo>
                <a:lnTo>
                  <a:pt x="122610" y="8173"/>
                </a:lnTo>
                <a:lnTo>
                  <a:pt x="138612" y="8173"/>
                </a:lnTo>
                <a:lnTo>
                  <a:pt x="153852" y="10834"/>
                </a:lnTo>
                <a:lnTo>
                  <a:pt x="168711" y="7603"/>
                </a:lnTo>
                <a:lnTo>
                  <a:pt x="183951" y="12734"/>
                </a:lnTo>
                <a:lnTo>
                  <a:pt x="199572" y="20527"/>
                </a:lnTo>
                <a:lnTo>
                  <a:pt x="214050" y="15205"/>
                </a:lnTo>
                <a:lnTo>
                  <a:pt x="229671" y="15205"/>
                </a:lnTo>
                <a:lnTo>
                  <a:pt x="245292" y="5892"/>
                </a:lnTo>
                <a:lnTo>
                  <a:pt x="260532" y="11214"/>
                </a:lnTo>
                <a:lnTo>
                  <a:pt x="275772" y="11214"/>
                </a:lnTo>
                <a:lnTo>
                  <a:pt x="291012" y="6843"/>
                </a:lnTo>
                <a:lnTo>
                  <a:pt x="321492" y="6843"/>
                </a:lnTo>
                <a:lnTo>
                  <a:pt x="336732" y="15966"/>
                </a:lnTo>
                <a:lnTo>
                  <a:pt x="351210" y="12734"/>
                </a:lnTo>
                <a:lnTo>
                  <a:pt x="367593" y="0"/>
                </a:lnTo>
                <a:lnTo>
                  <a:pt x="368426" y="121652"/>
                </a:lnTo>
                <a:lnTo>
                  <a:pt x="0" y="121652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36" name="Google Shape;36;p2"/>
          <p:cNvSpPr/>
          <p:nvPr/>
        </p:nvSpPr>
        <p:spPr>
          <a:xfrm rot="8100000">
            <a:off x="1847981" y="18145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8100000">
            <a:off x="6038981" y="20984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8100000">
            <a:off x="7181981" y="21317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Google Shape;39;p2"/>
          <p:cNvGrpSpPr/>
          <p:nvPr/>
        </p:nvGrpSpPr>
        <p:grpSpPr>
          <a:xfrm>
            <a:off x="-9525" y="2024075"/>
            <a:ext cx="9167825" cy="595300"/>
            <a:chOff x="-9525" y="4462475"/>
            <a:chExt cx="9167825" cy="595300"/>
          </a:xfrm>
        </p:grpSpPr>
        <p:sp>
          <p:nvSpPr>
            <p:cNvPr id="40" name="Google Shape;40;p2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" name="Google Shape;41;p2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2" name="Google Shape;42;p2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43" name="Google Shape;43;p2"/>
          <p:cNvGrpSpPr/>
          <p:nvPr/>
        </p:nvGrpSpPr>
        <p:grpSpPr>
          <a:xfrm>
            <a:off x="-42837" y="2005088"/>
            <a:ext cx="9229575" cy="642787"/>
            <a:chOff x="-42837" y="4443488"/>
            <a:chExt cx="9229575" cy="642787"/>
          </a:xfrm>
        </p:grpSpPr>
        <p:sp>
          <p:nvSpPr>
            <p:cNvPr id="44" name="Google Shape;44;p2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Google Shape;69;p2"/>
          <p:cNvSpPr/>
          <p:nvPr/>
        </p:nvSpPr>
        <p:spPr>
          <a:xfrm>
            <a:off x="2990700" y="21478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1085700" y="24335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4895700" y="20776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2"/>
          <p:cNvSpPr/>
          <p:nvPr/>
        </p:nvSpPr>
        <p:spPr>
          <a:xfrm rot="8100000">
            <a:off x="8699949" y="18907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"/>
          <p:cNvSpPr txBox="1">
            <a:spLocks noGrp="1"/>
          </p:cNvSpPr>
          <p:nvPr>
            <p:ph type="ctrTitle"/>
          </p:nvPr>
        </p:nvSpPr>
        <p:spPr>
          <a:xfrm>
            <a:off x="2847975" y="3363425"/>
            <a:ext cx="56103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"/>
          <p:cNvSpPr/>
          <p:nvPr/>
        </p:nvSpPr>
        <p:spPr>
          <a:xfrm>
            <a:off x="-26775" y="2008375"/>
            <a:ext cx="9210650" cy="3172625"/>
          </a:xfrm>
          <a:custGeom>
            <a:avLst/>
            <a:gdLst/>
            <a:ahLst/>
            <a:cxnLst/>
            <a:rect l="l" t="t" r="r" b="b"/>
            <a:pathLst>
              <a:path w="368426" h="126905" extrusionOk="0">
                <a:moveTo>
                  <a:pt x="309" y="263"/>
                </a:moveTo>
                <a:lnTo>
                  <a:pt x="16502" y="11294"/>
                </a:lnTo>
                <a:lnTo>
                  <a:pt x="31551" y="5122"/>
                </a:lnTo>
                <a:lnTo>
                  <a:pt x="62412" y="4991"/>
                </a:lnTo>
                <a:lnTo>
                  <a:pt x="77652" y="0"/>
                </a:lnTo>
                <a:lnTo>
                  <a:pt x="92892" y="13527"/>
                </a:lnTo>
                <a:lnTo>
                  <a:pt x="107942" y="21276"/>
                </a:lnTo>
                <a:lnTo>
                  <a:pt x="122991" y="21145"/>
                </a:lnTo>
                <a:lnTo>
                  <a:pt x="138993" y="10375"/>
                </a:lnTo>
                <a:lnTo>
                  <a:pt x="154043" y="7880"/>
                </a:lnTo>
                <a:lnTo>
                  <a:pt x="168711" y="2349"/>
                </a:lnTo>
                <a:lnTo>
                  <a:pt x="184332" y="14841"/>
                </a:lnTo>
                <a:lnTo>
                  <a:pt x="199572" y="15274"/>
                </a:lnTo>
                <a:lnTo>
                  <a:pt x="214622" y="25085"/>
                </a:lnTo>
                <a:lnTo>
                  <a:pt x="230052" y="25085"/>
                </a:lnTo>
                <a:lnTo>
                  <a:pt x="246054" y="20094"/>
                </a:lnTo>
                <a:lnTo>
                  <a:pt x="261104" y="20094"/>
                </a:lnTo>
                <a:lnTo>
                  <a:pt x="275391" y="11426"/>
                </a:lnTo>
                <a:lnTo>
                  <a:pt x="291584" y="16810"/>
                </a:lnTo>
                <a:lnTo>
                  <a:pt x="305871" y="8143"/>
                </a:lnTo>
                <a:lnTo>
                  <a:pt x="336732" y="8012"/>
                </a:lnTo>
                <a:lnTo>
                  <a:pt x="351782" y="11294"/>
                </a:lnTo>
                <a:lnTo>
                  <a:pt x="367593" y="2758"/>
                </a:lnTo>
                <a:lnTo>
                  <a:pt x="368426" y="126905"/>
                </a:lnTo>
                <a:lnTo>
                  <a:pt x="0" y="1263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76" name="Google Shape;76;p3"/>
          <p:cNvSpPr/>
          <p:nvPr/>
        </p:nvSpPr>
        <p:spPr>
          <a:xfrm>
            <a:off x="-26775" y="2139700"/>
            <a:ext cx="9210650" cy="3041300"/>
          </a:xfrm>
          <a:custGeom>
            <a:avLst/>
            <a:gdLst/>
            <a:ahLst/>
            <a:cxnLst/>
            <a:rect l="l" t="t" r="r" b="b"/>
            <a:pathLst>
              <a:path w="368426" h="121652" extrusionOk="0">
                <a:moveTo>
                  <a:pt x="309" y="5516"/>
                </a:moveTo>
                <a:lnTo>
                  <a:pt x="16692" y="11214"/>
                </a:lnTo>
                <a:lnTo>
                  <a:pt x="47172" y="11214"/>
                </a:lnTo>
                <a:lnTo>
                  <a:pt x="62412" y="6843"/>
                </a:lnTo>
                <a:lnTo>
                  <a:pt x="77652" y="16156"/>
                </a:lnTo>
                <a:lnTo>
                  <a:pt x="92892" y="16156"/>
                </a:lnTo>
                <a:lnTo>
                  <a:pt x="107370" y="11214"/>
                </a:lnTo>
                <a:lnTo>
                  <a:pt x="122610" y="8173"/>
                </a:lnTo>
                <a:lnTo>
                  <a:pt x="138612" y="8173"/>
                </a:lnTo>
                <a:lnTo>
                  <a:pt x="153852" y="10834"/>
                </a:lnTo>
                <a:lnTo>
                  <a:pt x="168711" y="7603"/>
                </a:lnTo>
                <a:lnTo>
                  <a:pt x="183951" y="12734"/>
                </a:lnTo>
                <a:lnTo>
                  <a:pt x="199572" y="20527"/>
                </a:lnTo>
                <a:lnTo>
                  <a:pt x="214050" y="15205"/>
                </a:lnTo>
                <a:lnTo>
                  <a:pt x="229671" y="15205"/>
                </a:lnTo>
                <a:lnTo>
                  <a:pt x="245292" y="5892"/>
                </a:lnTo>
                <a:lnTo>
                  <a:pt x="260532" y="11214"/>
                </a:lnTo>
                <a:lnTo>
                  <a:pt x="275772" y="11214"/>
                </a:lnTo>
                <a:lnTo>
                  <a:pt x="291012" y="6843"/>
                </a:lnTo>
                <a:lnTo>
                  <a:pt x="321492" y="6843"/>
                </a:lnTo>
                <a:lnTo>
                  <a:pt x="336732" y="15966"/>
                </a:lnTo>
                <a:lnTo>
                  <a:pt x="351210" y="12734"/>
                </a:lnTo>
                <a:lnTo>
                  <a:pt x="367593" y="0"/>
                </a:lnTo>
                <a:lnTo>
                  <a:pt x="368426" y="121652"/>
                </a:lnTo>
                <a:lnTo>
                  <a:pt x="0" y="121652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77" name="Google Shape;77;p3"/>
          <p:cNvSpPr/>
          <p:nvPr/>
        </p:nvSpPr>
        <p:spPr>
          <a:xfrm rot="8100000">
            <a:off x="1847981" y="18145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3"/>
          <p:cNvSpPr/>
          <p:nvPr/>
        </p:nvSpPr>
        <p:spPr>
          <a:xfrm rot="8100000">
            <a:off x="6038981" y="20984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3"/>
          <p:cNvSpPr/>
          <p:nvPr/>
        </p:nvSpPr>
        <p:spPr>
          <a:xfrm rot="8100000">
            <a:off x="7181981" y="21317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" name="Google Shape;80;p3"/>
          <p:cNvGrpSpPr/>
          <p:nvPr/>
        </p:nvGrpSpPr>
        <p:grpSpPr>
          <a:xfrm>
            <a:off x="-9525" y="2024075"/>
            <a:ext cx="9167825" cy="595300"/>
            <a:chOff x="-9525" y="4462475"/>
            <a:chExt cx="9167825" cy="595300"/>
          </a:xfrm>
        </p:grpSpPr>
        <p:sp>
          <p:nvSpPr>
            <p:cNvPr id="81" name="Google Shape;81;p3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2" name="Google Shape;82;p3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3" name="Google Shape;83;p3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84" name="Google Shape;84;p3"/>
          <p:cNvGrpSpPr/>
          <p:nvPr/>
        </p:nvGrpSpPr>
        <p:grpSpPr>
          <a:xfrm>
            <a:off x="-42837" y="2005088"/>
            <a:ext cx="9229575" cy="642787"/>
            <a:chOff x="-42837" y="4443488"/>
            <a:chExt cx="9229575" cy="642787"/>
          </a:xfrm>
        </p:grpSpPr>
        <p:sp>
          <p:nvSpPr>
            <p:cNvPr id="85" name="Google Shape;85;p3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" name="Google Shape;110;p3"/>
          <p:cNvSpPr/>
          <p:nvPr/>
        </p:nvSpPr>
        <p:spPr>
          <a:xfrm>
            <a:off x="2990700" y="2147800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3"/>
          <p:cNvSpPr/>
          <p:nvPr/>
        </p:nvSpPr>
        <p:spPr>
          <a:xfrm>
            <a:off x="1085700" y="2433550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3"/>
          <p:cNvSpPr/>
          <p:nvPr/>
        </p:nvSpPr>
        <p:spPr>
          <a:xfrm>
            <a:off x="4895700" y="2077632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3"/>
          <p:cNvSpPr/>
          <p:nvPr/>
        </p:nvSpPr>
        <p:spPr>
          <a:xfrm rot="8100000">
            <a:off x="8699949" y="18907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3"/>
          <p:cNvSpPr txBox="1">
            <a:spLocks noGrp="1"/>
          </p:cNvSpPr>
          <p:nvPr>
            <p:ph type="ctrTitle"/>
          </p:nvPr>
        </p:nvSpPr>
        <p:spPr>
          <a:xfrm>
            <a:off x="2309350" y="3031150"/>
            <a:ext cx="5214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3"/>
          <p:cNvSpPr txBox="1">
            <a:spLocks noGrp="1"/>
          </p:cNvSpPr>
          <p:nvPr>
            <p:ph type="subTitle" idx="1"/>
          </p:nvPr>
        </p:nvSpPr>
        <p:spPr>
          <a:xfrm>
            <a:off x="2309441" y="4059250"/>
            <a:ext cx="5214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3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162" name="Google Shape;162;p5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163" name="Google Shape;163;p5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5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5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6" name="Google Shape;166;p5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167" name="Google Shape;167;p5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8" name="Google Shape;168;p5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9" name="Google Shape;169;p5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70" name="Google Shape;170;p5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171" name="Google Shape;171;p5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5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5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5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5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5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5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5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5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5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5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5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5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5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5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5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5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5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5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5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5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5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5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6" name="Google Shape;196;p5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5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5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5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5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5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◉"/>
              <a:defRPr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02" name="Google Shape;202;p5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205" name="Google Shape;205;p6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206" name="Google Shape;206;p6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6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6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9" name="Google Shape;209;p6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210" name="Google Shape;210;p6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1" name="Google Shape;211;p6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2" name="Google Shape;212;p6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3" name="Google Shape;213;p6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214" name="Google Shape;214;p6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6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6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6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6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6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6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6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6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9" name="Google Shape;239;p6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6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6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6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6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6"/>
          <p:cNvSpPr txBox="1">
            <a:spLocks noGrp="1"/>
          </p:cNvSpPr>
          <p:nvPr>
            <p:ph type="body" idx="1"/>
          </p:nvPr>
        </p:nvSpPr>
        <p:spPr>
          <a:xfrm>
            <a:off x="1131500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20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45" name="Google Shape;245;p6"/>
          <p:cNvSpPr txBox="1">
            <a:spLocks noGrp="1"/>
          </p:cNvSpPr>
          <p:nvPr>
            <p:ph type="body" idx="2"/>
          </p:nvPr>
        </p:nvSpPr>
        <p:spPr>
          <a:xfrm>
            <a:off x="4672563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20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46" name="Google Shape;246;p6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BLANK_1"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2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381000" y="7"/>
            <a:ext cx="8382000" cy="5162348"/>
            <a:chOff x="381000" y="-18750"/>
            <a:chExt cx="8382000" cy="5181000"/>
          </a:xfrm>
        </p:grpSpPr>
        <p:cxnSp>
          <p:nvCxnSpPr>
            <p:cNvPr id="7" name="Google Shape;7;p1"/>
            <p:cNvCxnSpPr/>
            <p:nvPr/>
          </p:nvCxnSpPr>
          <p:spPr>
            <a:xfrm>
              <a:off x="76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" name="Google Shape;8;p1"/>
            <p:cNvCxnSpPr/>
            <p:nvPr/>
          </p:nvCxnSpPr>
          <p:spPr>
            <a:xfrm>
              <a:off x="1524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" name="Google Shape;9;p1"/>
            <p:cNvCxnSpPr/>
            <p:nvPr/>
          </p:nvCxnSpPr>
          <p:spPr>
            <a:xfrm>
              <a:off x="2286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" name="Google Shape;10;p1"/>
            <p:cNvCxnSpPr/>
            <p:nvPr/>
          </p:nvCxnSpPr>
          <p:spPr>
            <a:xfrm>
              <a:off x="3048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" name="Google Shape;11;p1"/>
            <p:cNvCxnSpPr/>
            <p:nvPr/>
          </p:nvCxnSpPr>
          <p:spPr>
            <a:xfrm>
              <a:off x="3810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" name="Google Shape;12;p1"/>
            <p:cNvCxnSpPr/>
            <p:nvPr/>
          </p:nvCxnSpPr>
          <p:spPr>
            <a:xfrm>
              <a:off x="457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" name="Google Shape;13;p1"/>
            <p:cNvCxnSpPr/>
            <p:nvPr/>
          </p:nvCxnSpPr>
          <p:spPr>
            <a:xfrm>
              <a:off x="5334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" name="Google Shape;14;p1"/>
            <p:cNvCxnSpPr/>
            <p:nvPr/>
          </p:nvCxnSpPr>
          <p:spPr>
            <a:xfrm>
              <a:off x="6096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" name="Google Shape;15;p1"/>
            <p:cNvCxnSpPr/>
            <p:nvPr/>
          </p:nvCxnSpPr>
          <p:spPr>
            <a:xfrm>
              <a:off x="6858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" name="Google Shape;16;p1"/>
            <p:cNvCxnSpPr/>
            <p:nvPr/>
          </p:nvCxnSpPr>
          <p:spPr>
            <a:xfrm>
              <a:off x="7620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" name="Google Shape;17;p1"/>
            <p:cNvCxnSpPr/>
            <p:nvPr/>
          </p:nvCxnSpPr>
          <p:spPr>
            <a:xfrm>
              <a:off x="838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" name="Google Shape;18;p1"/>
            <p:cNvCxnSpPr/>
            <p:nvPr/>
          </p:nvCxnSpPr>
          <p:spPr>
            <a:xfrm>
              <a:off x="38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9" name="Google Shape;19;p1"/>
            <p:cNvCxnSpPr/>
            <p:nvPr/>
          </p:nvCxnSpPr>
          <p:spPr>
            <a:xfrm>
              <a:off x="114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0" name="Google Shape;20;p1"/>
            <p:cNvCxnSpPr/>
            <p:nvPr/>
          </p:nvCxnSpPr>
          <p:spPr>
            <a:xfrm>
              <a:off x="1905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1" name="Google Shape;21;p1"/>
            <p:cNvCxnSpPr/>
            <p:nvPr/>
          </p:nvCxnSpPr>
          <p:spPr>
            <a:xfrm>
              <a:off x="2667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2" name="Google Shape;22;p1"/>
            <p:cNvCxnSpPr/>
            <p:nvPr/>
          </p:nvCxnSpPr>
          <p:spPr>
            <a:xfrm>
              <a:off x="3429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3" name="Google Shape;23;p1"/>
            <p:cNvCxnSpPr/>
            <p:nvPr/>
          </p:nvCxnSpPr>
          <p:spPr>
            <a:xfrm>
              <a:off x="419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4" name="Google Shape;24;p1"/>
            <p:cNvCxnSpPr/>
            <p:nvPr/>
          </p:nvCxnSpPr>
          <p:spPr>
            <a:xfrm>
              <a:off x="495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5" name="Google Shape;25;p1"/>
            <p:cNvCxnSpPr/>
            <p:nvPr/>
          </p:nvCxnSpPr>
          <p:spPr>
            <a:xfrm>
              <a:off x="5715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6" name="Google Shape;26;p1"/>
            <p:cNvCxnSpPr/>
            <p:nvPr/>
          </p:nvCxnSpPr>
          <p:spPr>
            <a:xfrm>
              <a:off x="6477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7" name="Google Shape;27;p1"/>
            <p:cNvCxnSpPr/>
            <p:nvPr/>
          </p:nvCxnSpPr>
          <p:spPr>
            <a:xfrm>
              <a:off x="7239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8" name="Google Shape;28;p1"/>
            <p:cNvCxnSpPr/>
            <p:nvPr/>
          </p:nvCxnSpPr>
          <p:spPr>
            <a:xfrm>
              <a:off x="800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9" name="Google Shape;29;p1"/>
            <p:cNvCxnSpPr/>
            <p:nvPr/>
          </p:nvCxnSpPr>
          <p:spPr>
            <a:xfrm>
              <a:off x="876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30" name="Google Shape;30;p1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31" name="Google Shape;31;p1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2" name="Google Shape;32;p1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8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o.osu.edu/dhc-oe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s://creativecommons.org/licenses/by/4.0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13"/>
          <p:cNvSpPr txBox="1">
            <a:spLocks noGrp="1"/>
          </p:cNvSpPr>
          <p:nvPr>
            <p:ph type="ctrTitle"/>
          </p:nvPr>
        </p:nvSpPr>
        <p:spPr>
          <a:xfrm>
            <a:off x="463550" y="2489200"/>
            <a:ext cx="7994725" cy="20340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dirty="0"/>
              <a:t>Data for Healthy Communities: Project Presentations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BF7CE9F-DA47-4A5D-88C1-B819B54608EB}"/>
              </a:ext>
            </a:extLst>
          </p:cNvPr>
          <p:cNvGrpSpPr/>
          <p:nvPr/>
        </p:nvGrpSpPr>
        <p:grpSpPr>
          <a:xfrm>
            <a:off x="-25810" y="4585167"/>
            <a:ext cx="9195619" cy="784830"/>
            <a:chOff x="-25810" y="4585167"/>
            <a:chExt cx="9195619" cy="784830"/>
          </a:xfrm>
        </p:grpSpPr>
        <p:sp>
          <p:nvSpPr>
            <p:cNvPr id="4" name="Rectangle 11">
              <a:extLst>
                <a:ext uri="{FF2B5EF4-FFF2-40B4-BE49-F238E27FC236}">
                  <a16:creationId xmlns:a16="http://schemas.microsoft.com/office/drawing/2014/main" id="{6B29F5BF-280D-422D-8792-CCD7863581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5810" y="4585167"/>
              <a:ext cx="9195619" cy="7848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3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  <a:hlinkClick r:id="rId3"/>
                </a:rPr>
                <a:t>Data for Healthy Communities</a:t>
              </a: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: Lesson 9 </a:t>
              </a: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Version 1.0 </a:t>
              </a: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Created by Emily Nutwell and Kelsey Badger</a:t>
              </a:r>
              <a:b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</a:b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Licensed for reuse under </a:t>
              </a: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  <a:hlinkClick r:id="rId4"/>
                </a:rPr>
                <a:t>CC-BY 4.0</a:t>
              </a:r>
              <a:br>
                <a:rPr kumimoji="0" lang="en-US" altLang="en-US" sz="850" b="0" i="0" u="sng" strike="noStrike" cap="none" normalizeH="0" baseline="0" dirty="0">
                  <a:ln>
                    <a:noFill/>
                  </a:ln>
                  <a:solidFill>
                    <a:srgbClr val="0000FF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</a:br>
              <a:endParaRPr kumimoji="0" lang="en-US" altLang="en-US" sz="8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5" name="Picture 1" descr="A picture containing text, clipart&#10;&#10;Description automatically generated">
              <a:hlinkClick r:id="rId4"/>
              <a:extLst>
                <a:ext uri="{FF2B5EF4-FFF2-40B4-BE49-F238E27FC236}">
                  <a16:creationId xmlns:a16="http://schemas.microsoft.com/office/drawing/2014/main" id="{60B5EDD7-D5BE-4AFA-9396-9E04FCE653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4897" y="4923504"/>
              <a:ext cx="549275" cy="190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10977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F0514DB-D13B-4451-BF7F-11A8B3DA6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391526"/>
            <a:ext cx="6996600" cy="715800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F8F1A-D77A-46BD-8CEA-8C2206DC87B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BA36C1-301E-C2C2-8ABD-BE39A94CE2F6}"/>
              </a:ext>
            </a:extLst>
          </p:cNvPr>
          <p:cNvSpPr txBox="1"/>
          <p:nvPr/>
        </p:nvSpPr>
        <p:spPr>
          <a:xfrm>
            <a:off x="884666" y="1616196"/>
            <a:ext cx="6526889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800" dirty="0"/>
              <a:t>Presentations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8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800" dirty="0"/>
              <a:t>Discussion and wrap-up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800" dirty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64090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8BCB4-49E8-4E35-8FC7-28E4EB03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145175"/>
            <a:ext cx="6996600" cy="715800"/>
          </a:xfrm>
        </p:spPr>
        <p:txBody>
          <a:bodyPr/>
          <a:lstStyle/>
          <a:p>
            <a:r>
              <a:rPr lang="en-US" dirty="0"/>
              <a:t>Presentation Outline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5615E6-C828-486F-9C93-830883D551E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B5FB90-3A87-5666-DCF1-276ADD82836E}"/>
              </a:ext>
            </a:extLst>
          </p:cNvPr>
          <p:cNvSpPr txBox="1"/>
          <p:nvPr/>
        </p:nvSpPr>
        <p:spPr>
          <a:xfrm>
            <a:off x="1364624" y="1002089"/>
            <a:ext cx="756982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800" dirty="0"/>
              <a:t>Which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</a:rPr>
              <a:t>benefits of a community garden</a:t>
            </a:r>
            <a:r>
              <a:rPr lang="en-US" sz="1800" dirty="0"/>
              <a:t> are you highlighting with your analysis?</a:t>
            </a:r>
          </a:p>
          <a:p>
            <a:pPr marL="342900" indent="-342900">
              <a:buAutoNum type="arabicPeriod"/>
            </a:pPr>
            <a:endParaRPr lang="en-US" sz="1800" dirty="0"/>
          </a:p>
          <a:p>
            <a:pPr marL="342900" indent="-342900">
              <a:buAutoNum type="arabicPeriod"/>
            </a:pPr>
            <a:r>
              <a:rPr lang="en-US" sz="1800" dirty="0"/>
              <a:t>Which </a:t>
            </a:r>
            <a:r>
              <a:rPr lang="en-US" sz="1800" b="1" dirty="0">
                <a:solidFill>
                  <a:schemeClr val="accent2"/>
                </a:solidFill>
              </a:rPr>
              <a:t>indicators/indices</a:t>
            </a:r>
            <a:r>
              <a:rPr lang="en-US" sz="1800" dirty="0"/>
              <a:t> did you select, and how do they relate to the benefits of a community garden?</a:t>
            </a:r>
          </a:p>
          <a:p>
            <a:pPr marL="342900" indent="-342900">
              <a:buAutoNum type="arabicPeriod"/>
            </a:pPr>
            <a:endParaRPr lang="en-US" sz="1800" dirty="0"/>
          </a:p>
          <a:p>
            <a:pPr marL="342900" indent="-342900">
              <a:buAutoNum type="arabicPeriod"/>
            </a:pPr>
            <a:r>
              <a:rPr lang="en-US" sz="1800" dirty="0"/>
              <a:t>Show a 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</a:rPr>
              <a:t>visualization-</a:t>
            </a:r>
            <a:r>
              <a:rPr lang="en-US" sz="1800" dirty="0"/>
              <a:t> either a bar chart, multiple bar charts, or a scatter plot- which highlights your analysis and recommendation. </a:t>
            </a:r>
          </a:p>
          <a:p>
            <a:pPr marL="342900" indent="-342900">
              <a:buAutoNum type="arabicPeriod"/>
            </a:pPr>
            <a:endParaRPr lang="en-US" sz="1800" dirty="0"/>
          </a:p>
          <a:p>
            <a:pPr marL="342900" indent="-342900">
              <a:buAutoNum type="arabicPeriod"/>
            </a:pPr>
            <a:r>
              <a:rPr lang="en-US" sz="1800" dirty="0"/>
              <a:t>Convince us! Use your graph as evidence to </a:t>
            </a:r>
            <a:r>
              <a:rPr lang="en-US" sz="1800" b="1" dirty="0">
                <a:solidFill>
                  <a:schemeClr val="accent4"/>
                </a:solidFill>
              </a:rPr>
              <a:t>explain why you think</a:t>
            </a:r>
            <a:r>
              <a:rPr lang="en-US" sz="1800" dirty="0"/>
              <a:t> a community garden should be built in the tract that you recommend.</a:t>
            </a:r>
          </a:p>
        </p:txBody>
      </p:sp>
      <p:pic>
        <p:nvPicPr>
          <p:cNvPr id="6" name="Graphic 5" descr="Deciduous tree">
            <a:extLst>
              <a:ext uri="{FF2B5EF4-FFF2-40B4-BE49-F238E27FC236}">
                <a16:creationId xmlns:a16="http://schemas.microsoft.com/office/drawing/2014/main" id="{B0ECAA55-AB27-4E86-AA92-515D3F756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6250" y="833600"/>
            <a:ext cx="812800" cy="81280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2E87543D-B695-4622-8E96-E62CE1B6C670}"/>
              </a:ext>
            </a:extLst>
          </p:cNvPr>
          <p:cNvGrpSpPr/>
          <p:nvPr/>
        </p:nvGrpSpPr>
        <p:grpSpPr>
          <a:xfrm>
            <a:off x="469401" y="1949021"/>
            <a:ext cx="668245" cy="586808"/>
            <a:chOff x="374650" y="1876992"/>
            <a:chExt cx="830251" cy="72907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FEDC388-40EA-43AA-8B4A-2BE511AF3CB3}"/>
                </a:ext>
              </a:extLst>
            </p:cNvPr>
            <p:cNvSpPr/>
            <p:nvPr/>
          </p:nvSpPr>
          <p:spPr>
            <a:xfrm>
              <a:off x="374650" y="1876993"/>
              <a:ext cx="782173" cy="72907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8708FE5-BD04-4F7C-B228-22D149BF9CB5}"/>
                </a:ext>
              </a:extLst>
            </p:cNvPr>
            <p:cNvSpPr/>
            <p:nvPr/>
          </p:nvSpPr>
          <p:spPr>
            <a:xfrm>
              <a:off x="664031" y="1876992"/>
              <a:ext cx="305842" cy="72907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BBE1966-C1AE-40EE-97D5-B4C2CCE2EF6F}"/>
                </a:ext>
              </a:extLst>
            </p:cNvPr>
            <p:cNvSpPr/>
            <p:nvPr/>
          </p:nvSpPr>
          <p:spPr>
            <a:xfrm>
              <a:off x="950682" y="1878787"/>
              <a:ext cx="254219" cy="724713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Graphic 12" descr="Bar chart">
            <a:extLst>
              <a:ext uri="{FF2B5EF4-FFF2-40B4-BE49-F238E27FC236}">
                <a16:creationId xmlns:a16="http://schemas.microsoft.com/office/drawing/2014/main" id="{CFE7E684-8ED7-44CB-BA9A-409ADBBFBD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6174" y="2603500"/>
            <a:ext cx="812800" cy="812800"/>
          </a:xfrm>
          <a:prstGeom prst="rect">
            <a:avLst/>
          </a:prstGeom>
        </p:spPr>
      </p:pic>
      <p:pic>
        <p:nvPicPr>
          <p:cNvPr id="15" name="Graphic 14" descr="Lightbulb and gear">
            <a:extLst>
              <a:ext uri="{FF2B5EF4-FFF2-40B4-BE49-F238E27FC236}">
                <a16:creationId xmlns:a16="http://schemas.microsoft.com/office/drawing/2014/main" id="{61A12427-F04E-4F4F-8D3D-3A9543FA43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6250" y="3416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242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92174-21F2-40C4-A80E-481D02659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50" y="94375"/>
            <a:ext cx="6996600" cy="715800"/>
          </a:xfrm>
        </p:spPr>
        <p:txBody>
          <a:bodyPr/>
          <a:lstStyle/>
          <a:p>
            <a:r>
              <a:rPr lang="en-US" dirty="0"/>
              <a:t>Data is Evidence, Not Proof!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834A8D-3FD7-42EC-AE7E-3AF32340BB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F52616-CFA6-927C-3733-5E52B97D4759}"/>
              </a:ext>
            </a:extLst>
          </p:cNvPr>
          <p:cNvSpPr txBox="1"/>
          <p:nvPr/>
        </p:nvSpPr>
        <p:spPr>
          <a:xfrm>
            <a:off x="609599" y="1184564"/>
            <a:ext cx="80633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Evidence supports a certain claim, but there may be other plausible solutions.</a:t>
            </a:r>
          </a:p>
          <a:p>
            <a:endParaRPr lang="en-US" dirty="0"/>
          </a:p>
          <a:p>
            <a:r>
              <a:rPr lang="en-US" dirty="0"/>
              <a:t>Proof leaves no room for doubt and uncertainty. The only thing that is certain is that with complicated questions, there is always room for doubt!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80EEC3C-74AF-DBCB-BCD5-A1D35C9E0F22}"/>
              </a:ext>
            </a:extLst>
          </p:cNvPr>
          <p:cNvGraphicFramePr>
            <a:graphicFrameLocks noGrp="1"/>
          </p:cNvGraphicFramePr>
          <p:nvPr/>
        </p:nvGraphicFramePr>
        <p:xfrm>
          <a:off x="1472650" y="2740755"/>
          <a:ext cx="6096000" cy="889000"/>
        </p:xfrm>
        <a:graphic>
          <a:graphicData uri="http://schemas.openxmlformats.org/drawingml/2006/table">
            <a:tbl>
              <a:tblPr firstRow="1" bandRow="1">
                <a:tableStyleId>{891A1956-3D7E-41C0-9DF7-105A978C6925}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464600848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2991172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Proof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Evidence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524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When ALL the evidence confirms a theory or idea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Information (data) that </a:t>
                      </a:r>
                      <a:r>
                        <a:rPr lang="en-US" i="1" dirty="0"/>
                        <a:t>supports</a:t>
                      </a:r>
                      <a:r>
                        <a:rPr lang="en-US" i="0" dirty="0"/>
                        <a:t> a theory or idea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1826654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D8CB0629-84B6-3385-585F-9C0D61D69645}"/>
              </a:ext>
            </a:extLst>
          </p:cNvPr>
          <p:cNvGrpSpPr/>
          <p:nvPr/>
        </p:nvGrpSpPr>
        <p:grpSpPr>
          <a:xfrm>
            <a:off x="4182472" y="2701637"/>
            <a:ext cx="680474" cy="476071"/>
            <a:chOff x="7252984" y="2188466"/>
            <a:chExt cx="588689" cy="41030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ABE9358-510D-3070-2733-718520F0096E}"/>
                </a:ext>
              </a:extLst>
            </p:cNvPr>
            <p:cNvSpPr/>
            <p:nvPr/>
          </p:nvSpPr>
          <p:spPr>
            <a:xfrm>
              <a:off x="7356474" y="2195288"/>
              <a:ext cx="388057" cy="38951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7C29F56F-1D78-E09B-DF02-09D1933C1CC4}"/>
                </a:ext>
              </a:extLst>
            </p:cNvPr>
            <p:cNvSpPr/>
            <p:nvPr/>
          </p:nvSpPr>
          <p:spPr>
            <a:xfrm>
              <a:off x="7252984" y="2188466"/>
              <a:ext cx="588689" cy="410304"/>
            </a:xfrm>
            <a:prstGeom prst="ellipse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00" b="1" cap="none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</a:rPr>
                <a:t>VS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4772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0E959-01FC-AF9C-AD1E-3C42AA7F5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Discussion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5088FC-97C0-F895-C5A3-FEDF977394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Why did groups make different recommendations?</a:t>
            </a:r>
          </a:p>
          <a:p>
            <a:r>
              <a:rPr lang="en-US" dirty="0"/>
              <a:t>What makes for a good argument with data?</a:t>
            </a:r>
          </a:p>
          <a:p>
            <a:r>
              <a:rPr lang="en-US" dirty="0"/>
              <a:t>How can policymakers and data scientists work together to make better recommendations with data?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8860CD-785B-402A-4AED-F993D20D8C7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6875959"/>
      </p:ext>
    </p:extLst>
  </p:cSld>
  <p:clrMapOvr>
    <a:masterClrMapping/>
  </p:clrMapOvr>
</p:sld>
</file>

<file path=ppt/theme/theme1.xml><?xml version="1.0" encoding="utf-8"?>
<a:theme xmlns:a="http://schemas.openxmlformats.org/drawingml/2006/main" name="Quince template">
  <a:themeElements>
    <a:clrScheme name="Custom 347">
      <a:dk1>
        <a:srgbClr val="28324A"/>
      </a:dk1>
      <a:lt1>
        <a:srgbClr val="FFFFFF"/>
      </a:lt1>
      <a:dk2>
        <a:srgbClr val="707685"/>
      </a:dk2>
      <a:lt2>
        <a:srgbClr val="E5E5E5"/>
      </a:lt2>
      <a:accent1>
        <a:srgbClr val="00CEF6"/>
      </a:accent1>
      <a:accent2>
        <a:srgbClr val="3C78D8"/>
      </a:accent2>
      <a:accent3>
        <a:srgbClr val="00A7C8"/>
      </a:accent3>
      <a:accent4>
        <a:srgbClr val="8EC400"/>
      </a:accent4>
      <a:accent5>
        <a:srgbClr val="AFF000"/>
      </a:accent5>
      <a:accent6>
        <a:srgbClr val="7F7F7F"/>
      </a:accent6>
      <a:hlink>
        <a:srgbClr val="28324A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activity xmlns="e3b91cd2-c31f-4b62-bf0e-c365d707865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43286AB34EE94A82E78E6EAEBFD843" ma:contentTypeVersion="20" ma:contentTypeDescription="Create a new document." ma:contentTypeScope="" ma:versionID="e02384b878fae4562a97c9e72cc36012">
  <xsd:schema xmlns:xsd="http://www.w3.org/2001/XMLSchema" xmlns:xs="http://www.w3.org/2001/XMLSchema" xmlns:p="http://schemas.microsoft.com/office/2006/metadata/properties" xmlns:ns1="http://schemas.microsoft.com/sharepoint/v3" xmlns:ns3="2565d629-5299-471d-9195-734900efdc88" xmlns:ns4="e3b91cd2-c31f-4b62-bf0e-c365d7078656" targetNamespace="http://schemas.microsoft.com/office/2006/metadata/properties" ma:root="true" ma:fieldsID="84efde8133f4d2ffb06637a09e719a61" ns1:_="" ns3:_="" ns4:_="">
    <xsd:import namespace="http://schemas.microsoft.com/sharepoint/v3"/>
    <xsd:import namespace="2565d629-5299-471d-9195-734900efdc88"/>
    <xsd:import namespace="e3b91cd2-c31f-4b62-bf0e-c365d707865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MediaServiceLocation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1:_ip_UnifiedCompliancePolicyProperties" minOccurs="0"/>
                <xsd:element ref="ns1:_ip_UnifiedCompliancePolicyUIAction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65d629-5299-471d-9195-734900efdc8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b91cd2-c31f-4b62-bf0e-c365d70786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27198FE-44AF-4DB7-8D67-CF312258E7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758323-E82A-4F50-AF96-0DEB63A2872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565d629-5299-471d-9195-734900efdc88"/>
    <ds:schemaRef ds:uri="http://schemas.microsoft.com/sharepoint/v3"/>
    <ds:schemaRef ds:uri="http://purl.org/dc/terms/"/>
    <ds:schemaRef ds:uri="http://schemas.openxmlformats.org/package/2006/metadata/core-properties"/>
    <ds:schemaRef ds:uri="e3b91cd2-c31f-4b62-bf0e-c365d707865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F030B2E-9251-4913-9BDC-1A86FE8F71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565d629-5299-471d-9195-734900efdc88"/>
    <ds:schemaRef ds:uri="e3b91cd2-c31f-4b62-bf0e-c365d70786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229</Words>
  <Application>Microsoft Office PowerPoint</Application>
  <PresentationFormat>On-screen Show (16:9)</PresentationFormat>
  <Paragraphs>41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Source Sans Pro</vt:lpstr>
      <vt:lpstr>Oswald</vt:lpstr>
      <vt:lpstr>Wingdings</vt:lpstr>
      <vt:lpstr>Quince template</vt:lpstr>
      <vt:lpstr>Data for Healthy Communities: Project Presentations</vt:lpstr>
      <vt:lpstr>Agenda</vt:lpstr>
      <vt:lpstr>Presentation Outline</vt:lpstr>
      <vt:lpstr>Data is Evidence, Not Proof!</vt:lpstr>
      <vt:lpstr>Class 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badger.60, Kelsey</dc:creator>
  <cp:lastModifiedBy>badger.60, Kelsey</cp:lastModifiedBy>
  <cp:revision>68</cp:revision>
  <dcterms:modified xsi:type="dcterms:W3CDTF">2025-03-17T16:19:11Z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0x0101001843286AB34EE94A82E78E6EAEBFD843</vt:lpwstr>
  </property>
</Properties>
</file>